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4" r:id="rId9"/>
    <p:sldId id="263" r:id="rId1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74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8/23/2019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8/23/2019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8/23/2019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12588-04B1-427B-82EE-E8DB90309F08}" type="datetimeFigureOut">
              <a:rPr lang="en-US" dirty="0"/>
              <a:t>8/23/2019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9F0C5-380F-41C2-899A-BAC0F0927E16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8/23/2019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8/23/2019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8/23/2019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8/23/2019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8/23/2019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8/23/2019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8/23/2019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8/23/2019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8/23/2019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8/23/2019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dirty="0"/>
              <a:t>8/23/2019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8/23/2019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8/23/2019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65" r:id="rId4"/>
    <p:sldLayoutId id="2147483653" r:id="rId5"/>
    <p:sldLayoutId id="2147483654" r:id="rId6"/>
    <p:sldLayoutId id="2147483655" r:id="rId7"/>
    <p:sldLayoutId id="214748366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67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hyperlink" Target="https://youtu.be/b56eAUCTLok" TargetMode="Externa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Interview Techniques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Autofit/>
          </a:bodyPr>
          <a:lstStyle/>
          <a:p>
            <a:r>
              <a:rPr lang="en-US" sz="2800" dirty="0">
                <a:solidFill>
                  <a:schemeClr val="tx1"/>
                </a:solidFill>
              </a:rPr>
              <a:t>Michael Hines, Energy Job Search Team</a:t>
            </a:r>
          </a:p>
          <a:p>
            <a:endParaRPr lang="en-US" sz="2800" dirty="0">
              <a:solidFill>
                <a:schemeClr val="tx1"/>
              </a:solidFill>
            </a:endParaRPr>
          </a:p>
          <a:p>
            <a:r>
              <a:rPr lang="en-US" sz="2800" dirty="0">
                <a:solidFill>
                  <a:schemeClr val="tx1"/>
                </a:solidFill>
              </a:rPr>
              <a:t>13</a:t>
            </a:r>
            <a:r>
              <a:rPr lang="en-US" sz="2800" baseline="30000" dirty="0">
                <a:solidFill>
                  <a:schemeClr val="tx1"/>
                </a:solidFill>
              </a:rPr>
              <a:t>th</a:t>
            </a:r>
            <a:r>
              <a:rPr lang="en-US" sz="2800" dirty="0">
                <a:solidFill>
                  <a:schemeClr val="tx1"/>
                </a:solidFill>
              </a:rPr>
              <a:t> August 2019</a:t>
            </a:r>
          </a:p>
        </p:txBody>
      </p:sp>
    </p:spTree>
    <p:extLst>
      <p:ext uri="{BB962C8B-B14F-4D97-AF65-F5344CB8AC3E}">
        <p14:creationId xmlns:p14="http://schemas.microsoft.com/office/powerpoint/2010/main" val="235393836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2443" y="186905"/>
            <a:ext cx="8596668" cy="1320800"/>
          </a:xfrm>
        </p:spPr>
        <p:txBody>
          <a:bodyPr>
            <a:normAutofit/>
          </a:bodyPr>
          <a:lstStyle/>
          <a:p>
            <a:r>
              <a:rPr lang="en-US" sz="2800" b="1" dirty="0"/>
              <a:t>Interview- What is it? A two way conversation !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2661" y="676846"/>
            <a:ext cx="9225791" cy="3880773"/>
          </a:xfrm>
        </p:spPr>
        <p:txBody>
          <a:bodyPr>
            <a:noAutofit/>
          </a:bodyPr>
          <a:lstStyle/>
          <a:p>
            <a:endParaRPr lang="en-US" sz="1200" dirty="0"/>
          </a:p>
          <a:p>
            <a:r>
              <a:rPr lang="en-US" sz="2400" b="1" dirty="0"/>
              <a:t>What are interviewers looking for?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000" dirty="0"/>
              <a:t>Can you do the job effectively?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000" dirty="0"/>
              <a:t>Can you demonstrate the skills and experience you say you have?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000" dirty="0"/>
              <a:t>Will you be able to fit in the Company organization and culture?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000" dirty="0"/>
              <a:t>Can you do the job with the people here?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000" dirty="0"/>
              <a:t>Do you have the capacity and ability to grow in the Company?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000" dirty="0"/>
              <a:t>Any gaps, inconsistencies or red flags?</a:t>
            </a:r>
          </a:p>
          <a:p>
            <a:pPr>
              <a:buFont typeface="Wingdings" panose="05000000000000000000" pitchFamily="2" charset="2"/>
              <a:buChar char="Ø"/>
            </a:pPr>
            <a:endParaRPr lang="en-US" sz="2000" dirty="0"/>
          </a:p>
          <a:p>
            <a:pPr>
              <a:buFont typeface="Wingdings" panose="05000000000000000000" pitchFamily="2" charset="2"/>
              <a:buChar char="Ø"/>
            </a:pPr>
            <a:r>
              <a:rPr lang="en-US" sz="2400" b="1" dirty="0"/>
              <a:t>What is the interviewee looking for?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000" dirty="0"/>
              <a:t>Is there the right job for me here?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000" dirty="0"/>
              <a:t>Will this job give me what I am looking for?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000" dirty="0"/>
              <a:t>Will I fit in with this organization?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000" dirty="0"/>
              <a:t>Any red flags for me?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39487" y="4211256"/>
            <a:ext cx="4721524" cy="26467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943438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2443" y="186905"/>
            <a:ext cx="8596668" cy="1320800"/>
          </a:xfrm>
        </p:spPr>
        <p:txBody>
          <a:bodyPr>
            <a:normAutofit/>
          </a:bodyPr>
          <a:lstStyle/>
          <a:p>
            <a:r>
              <a:rPr lang="en-US" sz="2800" b="1" dirty="0"/>
              <a:t>Interview Preparation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2661" y="366294"/>
            <a:ext cx="9225791" cy="3880773"/>
          </a:xfrm>
        </p:spPr>
        <p:txBody>
          <a:bodyPr>
            <a:noAutofit/>
          </a:bodyPr>
          <a:lstStyle/>
          <a:p>
            <a:endParaRPr lang="en-US" sz="1200" dirty="0"/>
          </a:p>
          <a:p>
            <a:pPr>
              <a:buFont typeface="Wingdings" panose="05000000000000000000" pitchFamily="2" charset="2"/>
              <a:buChar char="Ø"/>
            </a:pPr>
            <a:r>
              <a:rPr lang="en-US" sz="2000" dirty="0"/>
              <a:t>Research the Company (website, friends, LinkedIn, Glassdoor, etc.)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000" dirty="0"/>
              <a:t>Study the job description in detail and I have link between your resume and what’s being asked for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000" dirty="0"/>
              <a:t>Prepare STAR stories around all the key elements of the job description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000" dirty="0"/>
              <a:t>Self assess before the interview: Personality, Values, Motivation, Strengths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000" dirty="0"/>
              <a:t>Work out answers to likely questions and practice them!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000" dirty="0"/>
              <a:t>Deliver a consistent, positive message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000" dirty="0"/>
              <a:t>Prepare our introductory elevator speech and have good exit questions about the Company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000" dirty="0"/>
              <a:t>Have a positive attitude showing how you can add value from your skills and experience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000" dirty="0"/>
              <a:t>Have your highlight talking points to work into the conversation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000" dirty="0"/>
              <a:t>Listen- answer the question asked while working your angle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000" dirty="0"/>
              <a:t>Arrive early, Stay Calm, Dress Appropriately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000" dirty="0"/>
              <a:t>Practice, Practice, Practice!!</a:t>
            </a:r>
          </a:p>
          <a:p>
            <a:pPr>
              <a:buFont typeface="Wingdings" panose="05000000000000000000" pitchFamily="2" charset="2"/>
              <a:buChar char="Ø"/>
            </a:pPr>
            <a:endParaRPr lang="en-US" sz="20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04053" y="4629993"/>
            <a:ext cx="3487947" cy="23154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25150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2443" y="186905"/>
            <a:ext cx="8596668" cy="1320800"/>
          </a:xfrm>
        </p:spPr>
        <p:txBody>
          <a:bodyPr>
            <a:normAutofit/>
          </a:bodyPr>
          <a:lstStyle/>
          <a:p>
            <a:r>
              <a:rPr lang="en-US" sz="2800" b="1" dirty="0"/>
              <a:t>STAR Approach – Telling a good story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2661" y="676846"/>
            <a:ext cx="9225791" cy="3880773"/>
          </a:xfrm>
        </p:spPr>
        <p:txBody>
          <a:bodyPr>
            <a:noAutofit/>
          </a:bodyPr>
          <a:lstStyle/>
          <a:p>
            <a:endParaRPr lang="en-US" sz="1400" dirty="0"/>
          </a:p>
          <a:p>
            <a:pPr>
              <a:buFont typeface="Wingdings" panose="05000000000000000000" pitchFamily="2" charset="2"/>
              <a:buChar char="Ø"/>
            </a:pPr>
            <a:r>
              <a:rPr lang="en-US" sz="2400" dirty="0"/>
              <a:t>Why- People like and remember stories !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400" dirty="0"/>
              <a:t>Use a story to illustrate your experience or achievements!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800" b="1" dirty="0"/>
              <a:t>STAR- Situation, Task, Action, Results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400" b="1" dirty="0"/>
              <a:t>Situation-</a:t>
            </a:r>
            <a:r>
              <a:rPr lang="en-US" sz="2400" dirty="0"/>
              <a:t> Briefly summarize the technical or business situation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400" b="1" dirty="0"/>
              <a:t>Task-</a:t>
            </a:r>
            <a:r>
              <a:rPr lang="en-US" sz="2400" dirty="0"/>
              <a:t> What needed to be done or achieved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400" b="1" dirty="0"/>
              <a:t>Action-</a:t>
            </a:r>
            <a:r>
              <a:rPr lang="en-US" sz="2400" dirty="0"/>
              <a:t>  What action did you do to achieve the result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400" b="1" dirty="0"/>
              <a:t>Results-</a:t>
            </a:r>
            <a:r>
              <a:rPr lang="en-US" sz="2400" dirty="0"/>
              <a:t> What happened as a result of your action (Don’t forget this)</a:t>
            </a:r>
          </a:p>
          <a:p>
            <a:pPr>
              <a:buFont typeface="Wingdings" panose="05000000000000000000" pitchFamily="2" charset="2"/>
              <a:buChar char="Ø"/>
            </a:pPr>
            <a:endParaRPr lang="en-US" sz="2400" dirty="0"/>
          </a:p>
        </p:txBody>
      </p:sp>
      <p:pic>
        <p:nvPicPr>
          <p:cNvPr id="1026" name="Picture 2" descr="person in a job interview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65698" y="4838863"/>
            <a:ext cx="4126302" cy="20191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020429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2443" y="186905"/>
            <a:ext cx="8596668" cy="1320800"/>
          </a:xfrm>
        </p:spPr>
        <p:txBody>
          <a:bodyPr>
            <a:normAutofit/>
          </a:bodyPr>
          <a:lstStyle/>
          <a:p>
            <a:r>
              <a:rPr lang="en-US" sz="2800" b="1" dirty="0"/>
              <a:t>Different types of Interviews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2661" y="676846"/>
            <a:ext cx="9225791" cy="3880773"/>
          </a:xfrm>
        </p:spPr>
        <p:txBody>
          <a:bodyPr>
            <a:noAutofit/>
          </a:bodyPr>
          <a:lstStyle/>
          <a:p>
            <a:endParaRPr lang="en-US" sz="1400" dirty="0"/>
          </a:p>
          <a:p>
            <a:pPr>
              <a:buFont typeface="Wingdings" panose="05000000000000000000" pitchFamily="2" charset="2"/>
              <a:buChar char="Ø"/>
            </a:pPr>
            <a:r>
              <a:rPr lang="en-US" sz="2400" dirty="0"/>
              <a:t>Face-To-Face: The classic interview we will practice today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400" dirty="0"/>
              <a:t>Panel interview: Similar to one-on-one. Talk the questioner, but keep eye contact to others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400" dirty="0"/>
              <a:t>Telephone or video interview: Dress as per a face-to-face interview, have a good connection, do in a nice, quiet room, no distractions, smile, project positivity and energy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400" dirty="0"/>
              <a:t>General management &amp; HR-type interviews we will practice today. However there are often detailed technical interviews (e.g. drilling specialty) that we will not do today.</a:t>
            </a:r>
          </a:p>
          <a:p>
            <a:pPr>
              <a:buFont typeface="Wingdings" panose="05000000000000000000" pitchFamily="2" charset="2"/>
              <a:buChar char="Ø"/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47658631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2443" y="186905"/>
            <a:ext cx="8596668" cy="1320800"/>
          </a:xfrm>
        </p:spPr>
        <p:txBody>
          <a:bodyPr>
            <a:normAutofit/>
          </a:bodyPr>
          <a:lstStyle/>
          <a:p>
            <a:r>
              <a:rPr lang="en-US" sz="2800" b="1" dirty="0"/>
              <a:t>Difficult, negative questions in Interviews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0901" y="392175"/>
            <a:ext cx="10355851" cy="3877901"/>
          </a:xfrm>
        </p:spPr>
        <p:txBody>
          <a:bodyPr>
            <a:noAutofit/>
          </a:bodyPr>
          <a:lstStyle/>
          <a:p>
            <a:endParaRPr lang="en-US" sz="1400" dirty="0"/>
          </a:p>
          <a:p>
            <a:pPr>
              <a:buFont typeface="Wingdings" panose="05000000000000000000" pitchFamily="2" charset="2"/>
              <a:buChar char="Ø"/>
            </a:pPr>
            <a:r>
              <a:rPr lang="en-US" sz="2400" dirty="0"/>
              <a:t>You will get negative questions- Live with It. Don’t be defensive about them (e.g. Tell me a weakness?: I have NONE is a bad answer)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400" dirty="0"/>
              <a:t>Acknowledge the question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400" dirty="0"/>
              <a:t>You don’t have to pick the worst situation you had and pick something less critical to the job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400" dirty="0"/>
              <a:t>Suggest a weakness that is not a weakness from the Company’s position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400" dirty="0"/>
              <a:t>Suggest something from your past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400" dirty="0"/>
              <a:t>Show how you have improved on it now and learned from the experience through training, experience or mentorship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400" dirty="0"/>
              <a:t>Show and tell how you learned from the experience and a better, more skilled team member now.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400" dirty="0"/>
              <a:t>Spin it positively !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400" dirty="0"/>
              <a:t>If you get an “illegal question”, personally I answer it- unless deeply offensive. We will practice this in the mock questions.</a:t>
            </a:r>
          </a:p>
          <a:p>
            <a:pPr>
              <a:buFont typeface="Wingdings" panose="05000000000000000000" pitchFamily="2" charset="2"/>
              <a:buChar char="Ø"/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11317007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2443" y="186905"/>
            <a:ext cx="8596668" cy="1320800"/>
          </a:xfrm>
        </p:spPr>
        <p:txBody>
          <a:bodyPr>
            <a:normAutofit/>
          </a:bodyPr>
          <a:lstStyle/>
          <a:p>
            <a:r>
              <a:rPr lang="en-US" sz="2800" b="1" dirty="0"/>
              <a:t>Interview Skills &amp; Tips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7880" y="314537"/>
            <a:ext cx="10049311" cy="3834769"/>
          </a:xfrm>
        </p:spPr>
        <p:txBody>
          <a:bodyPr>
            <a:noAutofit/>
          </a:bodyPr>
          <a:lstStyle/>
          <a:p>
            <a:endParaRPr lang="en-US" sz="1400" dirty="0"/>
          </a:p>
          <a:p>
            <a:pPr>
              <a:buFont typeface="Wingdings" panose="05000000000000000000" pitchFamily="2" charset="2"/>
              <a:buChar char="Ø"/>
            </a:pPr>
            <a:r>
              <a:rPr lang="en-US" sz="2400" dirty="0"/>
              <a:t>Attitude: Get a positive, confident attitude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000" dirty="0"/>
              <a:t>Have the mindset “This interview will go well because I know I can add value to this Company by utilizing my valuable skills and experience”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400" dirty="0"/>
              <a:t>Do your homework on the Job, Company, Company terminology and Interviewers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400" dirty="0"/>
              <a:t>Follow-up questions- follow up an answer with a question or remark to bring out your taking points and STAR stories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400" dirty="0"/>
              <a:t>Listen to the question &amp; answer authentically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400" dirty="0"/>
              <a:t>Keep answers focused and don’t ramble. Take ques from your interviewer about when to move on. Answer your best part first.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400" dirty="0"/>
              <a:t>Maintain good eye contact, handshake and body language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400" dirty="0"/>
              <a:t>Conclude the interview with your pitch &amp; ask about next steps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400" dirty="0"/>
              <a:t>Send thank you notes within 24 hours to all interviewers</a:t>
            </a:r>
          </a:p>
          <a:p>
            <a:pPr>
              <a:buFont typeface="Wingdings" panose="05000000000000000000" pitchFamily="2" charset="2"/>
              <a:buChar char="Ø"/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57603332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818485" y="2321308"/>
            <a:ext cx="350128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hlinkClick r:id="rId2"/>
              </a:rPr>
              <a:t>https://youtu.be/b56eAUCTLok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612475" y="396815"/>
            <a:ext cx="823822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u="sng" dirty="0">
                <a:solidFill>
                  <a:schemeClr val="accent1"/>
                </a:solidFill>
              </a:rPr>
              <a:t>Caveman Hunter-Gatherer Interview</a:t>
            </a:r>
          </a:p>
        </p:txBody>
      </p:sp>
    </p:spTree>
    <p:extLst>
      <p:ext uri="{BB962C8B-B14F-4D97-AF65-F5344CB8AC3E}">
        <p14:creationId xmlns:p14="http://schemas.microsoft.com/office/powerpoint/2010/main" val="250855194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8322" y="-89140"/>
            <a:ext cx="8596668" cy="1320800"/>
          </a:xfrm>
        </p:spPr>
        <p:txBody>
          <a:bodyPr>
            <a:normAutofit/>
          </a:bodyPr>
          <a:lstStyle/>
          <a:p>
            <a:r>
              <a:rPr lang="en-US" sz="2800" b="1" dirty="0"/>
              <a:t>Mock Interview Practice sessions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0515" y="0"/>
            <a:ext cx="10381734" cy="3869275"/>
          </a:xfrm>
        </p:spPr>
        <p:txBody>
          <a:bodyPr>
            <a:noAutofit/>
          </a:bodyPr>
          <a:lstStyle/>
          <a:p>
            <a:endParaRPr lang="en-US" sz="1200" dirty="0"/>
          </a:p>
          <a:p>
            <a:pPr>
              <a:buFont typeface="Wingdings" panose="05000000000000000000" pitchFamily="2" charset="2"/>
              <a:buChar char="Ø"/>
            </a:pPr>
            <a:r>
              <a:rPr lang="en-US" sz="2000" dirty="0"/>
              <a:t>We have six sets of typical mock interview questions typical for oil-industry professional interviews, each with about 10 questions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000" dirty="0"/>
              <a:t>Please split into small teams of 3 people. You will each act as interviewer, interviewee and Observer/Time-Keeper. Spread out around the room.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000" dirty="0"/>
              <a:t>I will hand out a package of 4 sheets to each team. There are 3 sheets of different questions and take one of these each.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000" dirty="0"/>
              <a:t>Please do </a:t>
            </a:r>
            <a:r>
              <a:rPr lang="en-US" sz="2000" b="1" u="sng" dirty="0"/>
              <a:t>not</a:t>
            </a:r>
            <a:r>
              <a:rPr lang="en-US" sz="2000" dirty="0"/>
              <a:t> show to your questions to your team members. The 4</a:t>
            </a:r>
            <a:r>
              <a:rPr lang="en-US" sz="2000" baseline="30000" dirty="0"/>
              <a:t>th</a:t>
            </a:r>
            <a:r>
              <a:rPr lang="en-US" sz="2000" dirty="0"/>
              <a:t> sheet is guidelines for the Observer to monitor during the interview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000" dirty="0"/>
              <a:t>The interviewer should ask the questions on their sheet to the interviewee for about 15-20 mins, monitored by the observer. Then have about 5 mins of feedback from the observer &amp; interviewer.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000" dirty="0"/>
              <a:t>The observer should read the next resume when the interviewer/interviewee are talking and be the next interviewer of the resume they have just read. Try to integrate the written questions and the resume.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000" dirty="0"/>
              <a:t>After the initial round, change the roles of interviewer, interviewee &amp; observer around and repeat twice more so each person does each role once.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000" dirty="0"/>
              <a:t>When Questions ask about a “Company”, talk about your target Company. </a:t>
            </a:r>
          </a:p>
        </p:txBody>
      </p:sp>
    </p:spTree>
    <p:extLst>
      <p:ext uri="{BB962C8B-B14F-4D97-AF65-F5344CB8AC3E}">
        <p14:creationId xmlns:p14="http://schemas.microsoft.com/office/powerpoint/2010/main" val="323943038"/>
      </p:ext>
    </p:extLst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472</TotalTime>
  <Words>939</Words>
  <Application>Microsoft Office PowerPoint</Application>
  <PresentationFormat>Widescreen</PresentationFormat>
  <Paragraphs>82</Paragraphs>
  <Slides>9</Slides>
  <Notes>0</Notes>
  <HiddenSlides>1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4" baseType="lpstr">
      <vt:lpstr>Arial</vt:lpstr>
      <vt:lpstr>Trebuchet MS</vt:lpstr>
      <vt:lpstr>Wingdings</vt:lpstr>
      <vt:lpstr>Wingdings 3</vt:lpstr>
      <vt:lpstr>Facet</vt:lpstr>
      <vt:lpstr>Interview Techniques</vt:lpstr>
      <vt:lpstr>Interview- What is it? A two way conversation !</vt:lpstr>
      <vt:lpstr>Interview Preparation</vt:lpstr>
      <vt:lpstr>STAR Approach – Telling a good story</vt:lpstr>
      <vt:lpstr>Different types of Interviews</vt:lpstr>
      <vt:lpstr>Difficult, negative questions in Interviews</vt:lpstr>
      <vt:lpstr>Interview Skills &amp; Tips</vt:lpstr>
      <vt:lpstr>PowerPoint Presentation</vt:lpstr>
      <vt:lpstr>Mock Interview Practice sessions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Michael</dc:creator>
  <cp:lastModifiedBy>ken gustafson</cp:lastModifiedBy>
  <cp:revision>42</cp:revision>
  <dcterms:created xsi:type="dcterms:W3CDTF">2019-02-13T22:02:49Z</dcterms:created>
  <dcterms:modified xsi:type="dcterms:W3CDTF">2019-08-23T09:56:22Z</dcterms:modified>
</cp:coreProperties>
</file>